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56" r:id="rId2"/>
    <p:sldId id="300" r:id="rId3"/>
    <p:sldId id="296" r:id="rId4"/>
    <p:sldId id="259" r:id="rId5"/>
    <p:sldId id="301" r:id="rId6"/>
    <p:sldId id="270" r:id="rId7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01"/>
    <p:restoredTop sz="64402"/>
  </p:normalViewPr>
  <p:slideViewPr>
    <p:cSldViewPr>
      <p:cViewPr varScale="1">
        <p:scale>
          <a:sx n="73" d="100"/>
          <a:sy n="73" d="100"/>
        </p:scale>
        <p:origin x="231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_tradnl" dirty="0"/>
              <a:t>Algebra lineal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B76BB3-96B4-D949-BA97-2F034CC20E35}" type="datetimeFigureOut">
              <a:rPr lang="es-ES_tradnl" smtClean="0"/>
              <a:t>12/8/19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 dirty="0"/>
              <a:t>Ariel Guerrero </a:t>
            </a:r>
            <a:r>
              <a:rPr lang="es-ES_tradnl" dirty="0" err="1"/>
              <a:t>ariel.guerrero@uc.edu.py</a:t>
            </a:r>
            <a:endParaRPr lang="es-ES_tradnl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BEA0F2-AFBD-024B-A401-8C555BB443D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374313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tiff>
</file>

<file path=ppt/media/image13.jp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3897DA-3038-2943-8BC6-34E6C6DE6379}" type="datetimeFigureOut">
              <a:rPr lang="es-ES_tradnl" smtClean="0"/>
              <a:t>12/8/19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los estilos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3074F-A04A-334B-ACA3-A5B1880CCD8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82016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Y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3074F-A04A-334B-ACA3-A5B1880CCD8C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35414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Y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3074F-A04A-334B-ACA3-A5B1880CCD8C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7484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Y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3074F-A04A-334B-ACA3-A5B1880CCD8C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68103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Y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3074F-A04A-334B-ACA3-A5B1880CCD8C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18513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Y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3074F-A04A-334B-ACA3-A5B1880CCD8C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58778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11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12 Rectángulo redondeado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Ariel Guerrero </a:t>
            </a:r>
            <a:r>
              <a:rPr lang="es-ES" dirty="0" err="1"/>
              <a:t>ariel.guerrero@uc.edu.py</a:t>
            </a:r>
            <a:endParaRPr lang="es-ES" dirty="0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7" name="6 Rectángulo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9 Rectángulo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Rectángulo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Ariel Guerrero </a:t>
            </a:r>
            <a:r>
              <a:rPr lang="es-ES" dirty="0" err="1"/>
              <a:t>ariel.guerrero@uc.edu.py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Ariel Guerrero </a:t>
            </a:r>
            <a:r>
              <a:rPr lang="es-ES" dirty="0" err="1"/>
              <a:t>ariel.guerrero@uc.edu.py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Ariel Guerrero </a:t>
            </a:r>
            <a:r>
              <a:rPr lang="es-ES" dirty="0" err="1"/>
              <a:t>ariel.guerrero@uc.edu.py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10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9 Rectángulo redondeado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r>
              <a:rPr lang="es-ES" dirty="0"/>
              <a:t>Ariel Guerrero </a:t>
            </a:r>
            <a:r>
              <a:rPr lang="es-ES" dirty="0" err="1"/>
              <a:t>ariel.guerrero@uc.edu.py</a:t>
            </a:r>
            <a:endParaRPr lang="es-ES" dirty="0"/>
          </a:p>
        </p:txBody>
      </p:sp>
      <p:sp>
        <p:nvSpPr>
          <p:cNvPr id="7" name="6 Rectángulo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7 Rectángulo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8 Rectángulo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Ariel Guerrero </a:t>
            </a:r>
            <a:r>
              <a:rPr lang="es-ES" dirty="0" err="1"/>
              <a:t>ariel.guerrero@uc.edu.py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9" name="8 Marcador de contenido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Ariel Guerrero </a:t>
            </a:r>
            <a:r>
              <a:rPr lang="es-ES" dirty="0" err="1"/>
              <a:t>ariel.guerrero@uc.edu.py</a:t>
            </a:r>
            <a:endParaRPr lang="es-ES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1" name="10 Marcador de contenido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13" name="12 Marcador de contenido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Ariel Guerrero </a:t>
            </a:r>
            <a:r>
              <a:rPr lang="es-ES" dirty="0" err="1"/>
              <a:t>ariel.guerrero@uc.edu.py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Ariel Guerrero </a:t>
            </a:r>
            <a:r>
              <a:rPr lang="es-ES" dirty="0" err="1"/>
              <a:t>ariel.guerrero@uc.edu.py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8 Rectángulo redondeado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dirty="0"/>
              <a:t>Ariel Guerrero </a:t>
            </a:r>
            <a:r>
              <a:rPr lang="es-ES" dirty="0" err="1"/>
              <a:t>ariel.guerrero@uc.edu.py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1" name="10 Rectángulo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Rectángulo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s-ES"/>
              <a:t>Haga clic en el icono para agregar una imagen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Rectángulo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7 Rectángulo redondeado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  <a:p>
            <a:pPr lvl="1" eaLnBrk="1" latinLnBrk="0" hangingPunct="1"/>
            <a:r>
              <a:rPr kumimoji="0" lang="es-ES"/>
              <a:t>Segundo nivel</a:t>
            </a:r>
          </a:p>
          <a:p>
            <a:pPr lvl="2" eaLnBrk="1" latinLnBrk="0" hangingPunct="1"/>
            <a:r>
              <a:rPr kumimoji="0" lang="es-ES"/>
              <a:t>Tercer nivel</a:t>
            </a:r>
          </a:p>
          <a:p>
            <a:pPr lvl="3" eaLnBrk="1" latinLnBrk="0" hangingPunct="1"/>
            <a:r>
              <a:rPr kumimoji="0" lang="es-ES"/>
              <a:t>Cuarto nivel</a:t>
            </a:r>
          </a:p>
          <a:p>
            <a:pPr lvl="4" eaLnBrk="1" latinLnBrk="0" hangingPunct="1"/>
            <a:r>
              <a:rPr kumimoji="0" lang="es-ES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75EEBB46-7A81-4557-A313-00D814F92FCC}" type="datetimeFigureOut">
              <a:rPr lang="es-ES" smtClean="0"/>
              <a:pPr/>
              <a:t>12/8/19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s-ES" dirty="0"/>
              <a:t>Ariel </a:t>
            </a:r>
            <a:r>
              <a:rPr lang="es-ES" dirty="0" err="1"/>
              <a:t>Guerero</a:t>
            </a:r>
            <a:r>
              <a:rPr lang="es-ES" dirty="0"/>
              <a:t> </a:t>
            </a:r>
            <a:r>
              <a:rPr lang="es-ES" dirty="0" err="1"/>
              <a:t>ariel.guerrero@uc.edu.py</a:t>
            </a:r>
            <a:endParaRPr lang="es-ES" dirty="0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97287F69-1120-4A6A-B09C-9437B6B63836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egiloru/lald" TargetMode="External"/><Relationship Id="rId2" Type="http://schemas.openxmlformats.org/officeDocument/2006/relationships/hyperlink" Target="mailto:ariel.guerrero@uc.edu.py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hyperlink" Target="https://ocw.mit.edu/courses/mathematics/18-065-matrix-methods-in-data-analysis-signal-processing-and-machine-learning-spring-2018/index.htm" TargetMode="External"/><Relationship Id="rId7" Type="http://schemas.openxmlformats.org/officeDocument/2006/relationships/hyperlink" Target="https://github.com/aegiloru/lal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math.mit.edu/~gs/learningfromdata/" TargetMode="External"/><Relationship Id="rId5" Type="http://schemas.openxmlformats.org/officeDocument/2006/relationships/hyperlink" Target="http://www-math.mit.edu/~gs/" TargetMode="External"/><Relationship Id="rId4" Type="http://schemas.openxmlformats.org/officeDocument/2006/relationships/image" Target="../media/image12.tiff"/><Relationship Id="rId9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PY" dirty="0"/>
              <a:t>Matrix Methods in Data Analysis, Signal Processing, and Machine Learning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4B16154-E043-7048-9E0B-7901D78B9350}"/>
              </a:ext>
            </a:extLst>
          </p:cNvPr>
          <p:cNvSpPr txBox="1"/>
          <p:nvPr/>
        </p:nvSpPr>
        <p:spPr>
          <a:xfrm>
            <a:off x="3563888" y="332656"/>
            <a:ext cx="23995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Y" dirty="0"/>
              <a:t>By Ariel Guerrero</a:t>
            </a:r>
          </a:p>
          <a:p>
            <a:r>
              <a:rPr lang="es-PY" dirty="0">
                <a:hlinkClick r:id="rId2"/>
              </a:rPr>
              <a:t>ariel.guerrero@uc.edu.py</a:t>
            </a:r>
            <a:endParaRPr lang="es-PY" dirty="0"/>
          </a:p>
          <a:p>
            <a:r>
              <a:rPr lang="es-PY" dirty="0"/>
              <a:t>+595 (981) 425 040</a:t>
            </a:r>
          </a:p>
        </p:txBody>
      </p:sp>
      <p:pic>
        <p:nvPicPr>
          <p:cNvPr id="6" name="Imagen 5">
            <a:hlinkClick r:id="rId3"/>
            <a:extLst>
              <a:ext uri="{FF2B5EF4-FFF2-40B4-BE49-F238E27FC236}">
                <a16:creationId xmlns:a16="http://schemas.microsoft.com/office/drawing/2014/main" id="{DBC64CE1-7123-214B-A703-9D7B1511DA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0192" y="365594"/>
            <a:ext cx="1672836" cy="831157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4E8B6DB-32F1-8844-9BCE-87400A435F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9936" y="3225899"/>
            <a:ext cx="5998898" cy="33714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ítulo 3">
                <a:extLst>
                  <a:ext uri="{FF2B5EF4-FFF2-40B4-BE49-F238E27FC236}">
                    <a16:creationId xmlns:a16="http://schemas.microsoft.com/office/drawing/2014/main" id="{67293757-35B1-FE4D-8061-23F5320692A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876300" y="980728"/>
                <a:ext cx="7772400" cy="1143000"/>
              </a:xfrm>
            </p:spPr>
            <p:txBody>
              <a:bodyPr>
                <a:normAutofit fontScale="90000"/>
              </a:bodyPr>
              <a:lstStyle/>
              <a:p>
                <a:r>
                  <a:rPr lang="es-PY" dirty="0"/>
                  <a:t>Lecture 1: </a:t>
                </a:r>
                <a:br>
                  <a:rPr lang="es-PY" dirty="0"/>
                </a:br>
                <a:r>
                  <a:rPr lang="es-PY" dirty="0"/>
                  <a:t>The columns space of  A contains all vectors </a:t>
                </a:r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𝐴𝑥</m:t>
                    </m:r>
                  </m:oMath>
                </a14:m>
                <a:endParaRPr lang="es-PY" dirty="0"/>
              </a:p>
            </p:txBody>
          </p:sp>
        </mc:Choice>
        <mc:Fallback>
          <p:sp>
            <p:nvSpPr>
              <p:cNvPr id="4" name="Título 3">
                <a:extLst>
                  <a:ext uri="{FF2B5EF4-FFF2-40B4-BE49-F238E27FC236}">
                    <a16:creationId xmlns:a16="http://schemas.microsoft.com/office/drawing/2014/main" id="{67293757-35B1-FE4D-8061-23F5320692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76300" y="980728"/>
                <a:ext cx="7772400" cy="1143000"/>
              </a:xfrm>
              <a:blipFill>
                <a:blip r:embed="rId3"/>
                <a:stretch>
                  <a:fillRect l="-2284" t="-62637" b="-14286"/>
                </a:stretch>
              </a:blipFill>
            </p:spPr>
            <p:txBody>
              <a:bodyPr/>
              <a:lstStyle/>
              <a:p>
                <a:r>
                  <a:rPr lang="es-PY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7E3473-C501-834C-8521-DF12B0349B7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76300" y="2293676"/>
            <a:ext cx="7772400" cy="2935524"/>
          </a:xfrm>
        </p:spPr>
        <p:txBody>
          <a:bodyPr>
            <a:noAutofit/>
          </a:bodyPr>
          <a:lstStyle/>
          <a:p>
            <a:r>
              <a:rPr lang="es-PY" sz="2800" dirty="0">
                <a:latin typeface="Arial" panose="020B0604020202020204" pitchFamily="34" charset="0"/>
                <a:cs typeface="Arial" panose="020B0604020202020204" pitchFamily="34" charset="0"/>
              </a:rPr>
              <a:t>Independent columns = basis for the column space</a:t>
            </a:r>
            <a:br>
              <a:rPr lang="es-PY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PY" sz="2800" dirty="0">
                <a:latin typeface="Arial" panose="020B0604020202020204" pitchFamily="34" charset="0"/>
                <a:cs typeface="Arial" panose="020B0604020202020204" pitchFamily="34" charset="0"/>
              </a:rPr>
              <a:t>Rank = number of independent columns</a:t>
            </a:r>
            <a:br>
              <a:rPr lang="es-PY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PY" sz="2800" dirty="0">
                <a:latin typeface="Arial" panose="020B0604020202020204" pitchFamily="34" charset="0"/>
                <a:cs typeface="Arial" panose="020B0604020202020204" pitchFamily="34" charset="0"/>
              </a:rPr>
              <a:t>A=CR leads to: Row rank equals column rank</a:t>
            </a:r>
          </a:p>
          <a:p>
            <a:pPr marL="0" indent="0">
              <a:buNone/>
            </a:pPr>
            <a:endParaRPr lang="es-PY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PY" sz="2800" dirty="0">
                <a:latin typeface="Arial" panose="020B0604020202020204" pitchFamily="34" charset="0"/>
                <a:cs typeface="Arial" panose="020B0604020202020204" pitchFamily="34" charset="0"/>
              </a:rPr>
              <a:t>Related section in textbook: I.1</a:t>
            </a:r>
          </a:p>
          <a:p>
            <a:endParaRPr lang="es-PY" sz="2800" dirty="0"/>
          </a:p>
        </p:txBody>
      </p:sp>
    </p:spTree>
    <p:extLst>
      <p:ext uri="{BB962C8B-B14F-4D97-AF65-F5344CB8AC3E}">
        <p14:creationId xmlns:p14="http://schemas.microsoft.com/office/powerpoint/2010/main" val="3570666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ítulo 3">
                <a:extLst>
                  <a:ext uri="{FF2B5EF4-FFF2-40B4-BE49-F238E27FC236}">
                    <a16:creationId xmlns:a16="http://schemas.microsoft.com/office/drawing/2014/main" id="{67293757-35B1-FE4D-8061-23F5320692A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876300" y="980728"/>
                <a:ext cx="7772400" cy="1143000"/>
              </a:xfrm>
            </p:spPr>
            <p:txBody>
              <a:bodyPr>
                <a:normAutofit fontScale="90000"/>
              </a:bodyPr>
              <a:lstStyle/>
              <a:p>
                <a:r>
                  <a:rPr lang="es-PY" dirty="0"/>
                  <a:t>Lecture 1: </a:t>
                </a:r>
                <a:br>
                  <a:rPr lang="es-PY" dirty="0"/>
                </a:br>
                <a:r>
                  <a:rPr lang="es-PY" dirty="0"/>
                  <a:t>The columns space of  A contains all vectors </a:t>
                </a:r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𝐴𝑥</m:t>
                    </m:r>
                  </m:oMath>
                </a14:m>
                <a:endParaRPr lang="es-PY" dirty="0"/>
              </a:p>
            </p:txBody>
          </p:sp>
        </mc:Choice>
        <mc:Fallback>
          <p:sp>
            <p:nvSpPr>
              <p:cNvPr id="4" name="Título 3">
                <a:extLst>
                  <a:ext uri="{FF2B5EF4-FFF2-40B4-BE49-F238E27FC236}">
                    <a16:creationId xmlns:a16="http://schemas.microsoft.com/office/drawing/2014/main" id="{67293757-35B1-FE4D-8061-23F5320692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76300" y="980728"/>
                <a:ext cx="7772400" cy="1143000"/>
              </a:xfrm>
              <a:blipFill>
                <a:blip r:embed="rId3"/>
                <a:stretch>
                  <a:fillRect l="-2284" t="-62637" b="-14286"/>
                </a:stretch>
              </a:blipFill>
            </p:spPr>
            <p:txBody>
              <a:bodyPr/>
              <a:lstStyle/>
              <a:p>
                <a:r>
                  <a:rPr lang="es-PY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823692A-0971-6840-BD48-6C49814FF2BD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4"/>
          <a:stretch>
            <a:fillRect/>
          </a:stretch>
        </p:blipFill>
        <p:spPr>
          <a:xfrm>
            <a:off x="914400" y="2276872"/>
            <a:ext cx="77343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043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7293757-35B1-FE4D-8061-23F532069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/>
              <a:t>Lecture 1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39831EB2-9EEA-1D47-9153-3C82BBE6DF2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564391"/>
            <a:ext cx="4176464" cy="2472275"/>
          </a:xfr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CDAD373-0401-4143-947C-DDA8A2B366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632" y="1549364"/>
            <a:ext cx="3327275" cy="248730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96E63B4A-BB41-A04B-88FE-D2111F2022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26" y="4221088"/>
            <a:ext cx="4616184" cy="2376264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5D5C16D2-0C54-7D4C-A22A-370A446AB2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4221088"/>
            <a:ext cx="3728155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47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7293757-35B1-FE4D-8061-23F532069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/>
              <a:t>Lecture 1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9AC70B5E-0B5F-B043-A3E0-F2B980CB5EB6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814" y="1628800"/>
            <a:ext cx="7772400" cy="2802582"/>
          </a:xfr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0F4EC39-5710-0141-B15B-044804DC6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859" y="4466442"/>
            <a:ext cx="4015482" cy="207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93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457200" y="1928809"/>
            <a:ext cx="8229600" cy="689046"/>
          </a:xfrm>
        </p:spPr>
        <p:txBody>
          <a:bodyPr>
            <a:normAutofit fontScale="90000"/>
          </a:bodyPr>
          <a:lstStyle/>
          <a:p>
            <a:r>
              <a:rPr lang="es-PY" dirty="0"/>
              <a:t>Credits</a:t>
            </a:r>
            <a:endParaRPr lang="es-ES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ABD8ACB1-0EE6-C44E-9B79-6EDC1F9F331A}"/>
              </a:ext>
            </a:extLst>
          </p:cNvPr>
          <p:cNvSpPr/>
          <p:nvPr/>
        </p:nvSpPr>
        <p:spPr>
          <a:xfrm>
            <a:off x="2913366" y="3421085"/>
            <a:ext cx="52565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Y" dirty="0">
                <a:hlinkClick r:id="rId3"/>
              </a:rPr>
              <a:t>https://ocw.mit.edu/courses/mathematics/18-065-matrix-methods-in-data-analysis-signal-processing-and-machine-learning-spring-2018/index.htm</a:t>
            </a:r>
            <a:endParaRPr lang="es-PY" dirty="0"/>
          </a:p>
          <a:p>
            <a:endParaRPr lang="es-PY" dirty="0"/>
          </a:p>
        </p:txBody>
      </p:sp>
      <p:pic>
        <p:nvPicPr>
          <p:cNvPr id="4" name="Imagen 3">
            <a:hlinkClick r:id="rId3"/>
            <a:extLst>
              <a:ext uri="{FF2B5EF4-FFF2-40B4-BE49-F238E27FC236}">
                <a16:creationId xmlns:a16="http://schemas.microsoft.com/office/drawing/2014/main" id="{03806E70-0260-B943-B790-17A966A656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720" y="3159184"/>
            <a:ext cx="1397000" cy="139700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35DC84AA-554E-9B42-B8F4-4B2839F71275}"/>
              </a:ext>
            </a:extLst>
          </p:cNvPr>
          <p:cNvSpPr/>
          <p:nvPr/>
        </p:nvSpPr>
        <p:spPr>
          <a:xfrm>
            <a:off x="2921156" y="4476867"/>
            <a:ext cx="30550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Y" dirty="0">
                <a:hlinkClick r:id="rId5"/>
              </a:rPr>
              <a:t>http://www-math.mit.edu/~gs/</a:t>
            </a:r>
            <a:endParaRPr lang="es-PY" dirty="0"/>
          </a:p>
        </p:txBody>
      </p:sp>
      <p:sp>
        <p:nvSpPr>
          <p:cNvPr id="20" name="CuadroTexto 19">
            <a:hlinkClick r:id="rId5"/>
            <a:extLst>
              <a:ext uri="{FF2B5EF4-FFF2-40B4-BE49-F238E27FC236}">
                <a16:creationId xmlns:a16="http://schemas.microsoft.com/office/drawing/2014/main" id="{925C6389-2B93-1E4F-A783-C63C4B2CEA52}"/>
              </a:ext>
            </a:extLst>
          </p:cNvPr>
          <p:cNvSpPr txBox="1"/>
          <p:nvPr/>
        </p:nvSpPr>
        <p:spPr>
          <a:xfrm>
            <a:off x="479720" y="4476867"/>
            <a:ext cx="2142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Y" dirty="0">
                <a:hlinkClick r:id="rId5"/>
              </a:rPr>
              <a:t>Gilbert Strang Web Site</a:t>
            </a:r>
            <a:endParaRPr lang="es-PY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CC09BB79-D9A1-FD4A-B42A-FEF56211F295}"/>
              </a:ext>
            </a:extLst>
          </p:cNvPr>
          <p:cNvSpPr/>
          <p:nvPr/>
        </p:nvSpPr>
        <p:spPr>
          <a:xfrm>
            <a:off x="2913366" y="5380685"/>
            <a:ext cx="4068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Y" dirty="0">
                <a:hlinkClick r:id="rId6"/>
              </a:rPr>
              <a:t>http://math.mit.edu/~gs/learningfromdata/</a:t>
            </a:r>
            <a:endParaRPr lang="es-PY" dirty="0"/>
          </a:p>
        </p:txBody>
      </p:sp>
      <p:pic>
        <p:nvPicPr>
          <p:cNvPr id="3" name="Imagen 2">
            <a:hlinkClick r:id="rId7"/>
            <a:extLst>
              <a:ext uri="{FF2B5EF4-FFF2-40B4-BE49-F238E27FC236}">
                <a16:creationId xmlns:a16="http://schemas.microsoft.com/office/drawing/2014/main" id="{6BA7A712-0401-F842-AA13-2910BD45397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8133" y="429659"/>
            <a:ext cx="1080174" cy="53669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A2F629AE-58C3-FA40-B7A6-DCE5B524C9C7}"/>
              </a:ext>
            </a:extLst>
          </p:cNvPr>
          <p:cNvSpPr/>
          <p:nvPr/>
        </p:nvSpPr>
        <p:spPr>
          <a:xfrm>
            <a:off x="2826707" y="513338"/>
            <a:ext cx="30600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Y" dirty="0">
                <a:hlinkClick r:id="rId7"/>
              </a:rPr>
              <a:t>https://github.com/aegiloru/lald</a:t>
            </a:r>
            <a:endParaRPr lang="es-PY" dirty="0"/>
          </a:p>
        </p:txBody>
      </p:sp>
      <p:pic>
        <p:nvPicPr>
          <p:cNvPr id="7" name="Imagen 6">
            <a:hlinkClick r:id="rId6"/>
            <a:extLst>
              <a:ext uri="{FF2B5EF4-FFF2-40B4-BE49-F238E27FC236}">
                <a16:creationId xmlns:a16="http://schemas.microsoft.com/office/drawing/2014/main" id="{00CFAD6D-12CD-4E48-B4BE-2ABF9D9C62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138" y="5077261"/>
            <a:ext cx="1650438" cy="100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8954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dad">
  <a:themeElements>
    <a:clrScheme name="Equida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dad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dad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4684</TotalTime>
  <Words>107</Words>
  <Application>Microsoft Macintosh PowerPoint</Application>
  <PresentationFormat>Presentación en pantalla (4:3)</PresentationFormat>
  <Paragraphs>22</Paragraphs>
  <Slides>6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3" baseType="lpstr">
      <vt:lpstr>Arial</vt:lpstr>
      <vt:lpstr>Calibri</vt:lpstr>
      <vt:lpstr>Cambria Math</vt:lpstr>
      <vt:lpstr>Franklin Gothic Book</vt:lpstr>
      <vt:lpstr>Perpetua</vt:lpstr>
      <vt:lpstr>Wingdings 2</vt:lpstr>
      <vt:lpstr>Equidad</vt:lpstr>
      <vt:lpstr>Matrix Methods in Data Analysis, Signal Processing, and Machine Learning</vt:lpstr>
      <vt:lpstr>Lecture 1:  The columns space of  A contains all vectors Ax</vt:lpstr>
      <vt:lpstr>Lecture 1:  The columns space of  A contains all vectors Ax</vt:lpstr>
      <vt:lpstr>Lecture 1</vt:lpstr>
      <vt:lpstr>Lecture 1</vt:lpstr>
      <vt:lpstr>Credits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Álgebra Lineal</dc:title>
  <dc:subject>Lecture 14</dc:subject>
  <dc:creator>Ariel Guerrero</dc:creator>
  <cp:keywords/>
  <dc:description/>
  <cp:lastModifiedBy>Ariel Guerrero</cp:lastModifiedBy>
  <cp:revision>128</cp:revision>
  <cp:lastPrinted>2019-08-12T15:07:33Z</cp:lastPrinted>
  <dcterms:created xsi:type="dcterms:W3CDTF">2015-03-02T13:24:06Z</dcterms:created>
  <dcterms:modified xsi:type="dcterms:W3CDTF">2019-08-12T18:02:14Z</dcterms:modified>
  <cp:category/>
</cp:coreProperties>
</file>

<file path=docProps/thumbnail.jpeg>
</file>